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9" r:id="rId2"/>
    <p:sldId id="259" r:id="rId3"/>
    <p:sldId id="260" r:id="rId4"/>
    <p:sldId id="263" r:id="rId5"/>
    <p:sldId id="28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5" r:id="rId14"/>
    <p:sldId id="273" r:id="rId15"/>
    <p:sldId id="274" r:id="rId16"/>
    <p:sldId id="276" r:id="rId17"/>
    <p:sldId id="277" r:id="rId18"/>
    <p:sldId id="278" r:id="rId19"/>
    <p:sldId id="279" r:id="rId20"/>
    <p:sldId id="282" r:id="rId21"/>
    <p:sldId id="285" r:id="rId22"/>
    <p:sldId id="286" r:id="rId23"/>
    <p:sldId id="287" r:id="rId24"/>
    <p:sldId id="288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08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14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74379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54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532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70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2107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300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2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8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94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11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22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37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44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3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778905-FFF0-451D-9E5D-EC24E16AEDAD}" type="datetimeFigureOut">
              <a:rPr lang="en-US" smtClean="0"/>
              <a:t>11/13/2023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C02FAB-042C-4968-8677-9F0ABB1A62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47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A8545-3C58-4C1C-9495-E1F5BE6E0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6152148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МИКРОТОМИ,</a:t>
            </a:r>
            <a:r>
              <a:rPr lang="ru-RU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МИКРОТОМСКИ</a:t>
            </a:r>
            <a:r>
              <a:rPr lang="ru-RU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3600" b="1" spc="-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36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ПАРАФИНСКИХ</a:t>
            </a:r>
            <a:r>
              <a:rPr lang="ru-RU" sz="3600" b="1" spc="-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БЛОКОВА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1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04A8A-40C6-466A-ACD1-0D61A45A9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Обратити</a:t>
            </a:r>
            <a:r>
              <a:rPr lang="ru-RU" sz="3000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пажњу:</a:t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A5956-1F34-40E6-A754-73D58AE0C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en-US" sz="25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мора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очисти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после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употребе</a:t>
            </a:r>
            <a:r>
              <a:rPr lang="ru-RU" sz="24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(четкицом),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2613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en-US" sz="2400" spc="65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прилепљен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чисти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крпицом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4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4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натопљена</a:t>
            </a:r>
            <a:endParaRPr lang="en-US" sz="24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1560" marR="0" indent="0">
              <a:spcBef>
                <a:spcPts val="5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ксилолом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(код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старијих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модела,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нови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осетљиви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могу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оштете),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051560" marR="0" indent="0">
              <a:spcBef>
                <a:spcPts val="5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После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смрзнутих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обавезно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одстранити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4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микротома,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2613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буде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покривен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заштићен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4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прашине,</a:t>
            </a: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82613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054735" marR="0">
              <a:spcBef>
                <a:spcPts val="0"/>
              </a:spcBef>
              <a:spcAft>
                <a:spcPts val="0"/>
              </a:spcAft>
            </a:pPr>
            <a:r>
              <a:rPr lang="en-US" sz="2400" spc="280" dirty="0">
                <a:effectLst/>
                <a:latin typeface="Times New Roman" panose="02020603050405020304" pitchFamily="18" charset="0"/>
                <a:ea typeface="Wingdings" panose="05000000000000000000" pitchFamily="2" charset="2"/>
                <a:cs typeface="Wingdings" panose="05000000000000000000" pitchFamily="2" charset="2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Сви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механизми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4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микротому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4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покрећу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4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редовно</a:t>
            </a:r>
            <a:r>
              <a:rPr lang="ru-RU" sz="24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подмазују</a:t>
            </a:r>
            <a:r>
              <a:rPr lang="ru-RU" sz="24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4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4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жавају.</a:t>
            </a:r>
            <a:endParaRPr lang="en-US" sz="24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2349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141CD-0B3E-4A92-AA68-A4982987D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МИКРОТОМСКИ</a:t>
            </a:r>
            <a:r>
              <a:rPr lang="ru-RU" sz="3000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D89276-1DF4-4C4E-AF55-28180230E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840832"/>
            <a:ext cx="9601196" cy="4035036"/>
          </a:xfrm>
        </p:spPr>
        <p:txBody>
          <a:bodyPr>
            <a:normAutofit fontScale="92500"/>
          </a:bodyPr>
          <a:lstStyle/>
          <a:p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 добро сечење укалупљеног ткива најважније је имати добар</a:t>
            </a:r>
            <a:r>
              <a:rPr lang="ru-RU" sz="25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нож.</a:t>
            </a:r>
            <a:endParaRPr lang="en-US" sz="2500" dirty="0"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Величина</a:t>
            </a:r>
            <a:r>
              <a:rPr lang="ru-RU" sz="2500" b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25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варира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зависно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типа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користи,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данас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en-US" sz="25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виду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жилета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(за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ротациони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микротом).</a:t>
            </a:r>
            <a:endParaRPr lang="en-US" sz="25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тиче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облика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бити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раван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удубљен,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тако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5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постоје: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i="1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биплани</a:t>
            </a:r>
            <a:r>
              <a:rPr lang="ru-RU" sz="2500" i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(равне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обе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површине)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двострано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удубљени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i="1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биконкавни</a:t>
            </a:r>
            <a:r>
              <a:rPr lang="ru-RU" sz="2500" i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једнострано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удубљени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(једна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равна,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удубљена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страна)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500" i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плано</a:t>
            </a:r>
            <a:r>
              <a:rPr lang="ru-RU" sz="2500" i="1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500" i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i="1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конкавни</a:t>
            </a:r>
            <a:endParaRPr lang="en-US" sz="2500" i="1" spc="-2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Зависно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сече,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одабрати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(користити)</a:t>
            </a:r>
            <a:r>
              <a:rPr lang="ru-RU" sz="25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мање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5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више</a:t>
            </a:r>
            <a:r>
              <a:rPr lang="ru-RU" sz="25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конкаван</a:t>
            </a:r>
            <a:r>
              <a:rPr lang="ru-RU" sz="25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spc="-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нож.</a:t>
            </a:r>
            <a:endParaRPr lang="en-US" sz="25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413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43A60-DE8A-4773-BB35-A18C55BDC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94EFA1-055A-4E3B-8789-7ADB1D375CA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500" b="1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Биконкавни</a:t>
            </a:r>
            <a:r>
              <a:rPr lang="ru-RU" sz="2500" b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b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ножеви</a:t>
            </a:r>
            <a:r>
              <a:rPr lang="ru-RU" sz="25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b="1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5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ретко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употребљавају,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углавном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парафинске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калупе</a:t>
            </a:r>
            <a:r>
              <a:rPr lang="ru-RU" sz="25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погодн</a:t>
            </a:r>
            <a:r>
              <a:rPr lang="ru-RU" sz="25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тврда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ткива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мора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ју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често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брусити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1349FE0-1699-4171-9179-90EE82288F82}"/>
              </a:ext>
            </a:extLst>
          </p:cNvPr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6" b="7126"/>
          <a:stretch>
            <a:fillRect/>
          </a:stretch>
        </p:blipFill>
        <p:spPr bwMode="auto">
          <a:xfrm>
            <a:off x="1094874" y="609600"/>
            <a:ext cx="6545179" cy="2410326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158175-E703-4CAD-B535-0F17D4C9CAE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60568" cy="5197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78341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0B620-DAE1-4F45-86FF-38DEFD421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CE916-80E4-4ED0-92F4-21A3A6ABFB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500" b="1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Биконкавни</a:t>
            </a:r>
            <a:r>
              <a:rPr lang="ru-RU" sz="2500" b="1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b="1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ножеви</a:t>
            </a:r>
            <a:r>
              <a:rPr lang="ru-RU" sz="25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b="1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5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ретко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употребљавају,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углавном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ru-RU" sz="25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5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парафинске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калупе</a:t>
            </a:r>
            <a:r>
              <a:rPr lang="ru-RU" sz="25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;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погодн</a:t>
            </a:r>
            <a:r>
              <a:rPr lang="ru-RU" sz="25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тврда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ткива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мора</a:t>
            </a:r>
            <a:r>
              <a:rPr lang="ru-RU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ју</a:t>
            </a:r>
            <a:r>
              <a:rPr lang="ru-RU" sz="25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често</a:t>
            </a:r>
            <a:r>
              <a:rPr lang="ru-RU" sz="25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5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брусити</a:t>
            </a:r>
            <a:r>
              <a:rPr lang="ru-RU" sz="25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0DEEAD3-D5BE-42A9-9D2F-E5E81CF8BC6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609601"/>
            <a:ext cx="8596668" cy="340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7646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E9648-8398-4E9E-AA99-CB2C11ADC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C20C10-0906-42BE-932B-6A22FD72F2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000" b="1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Биплани</a:t>
            </a:r>
            <a:r>
              <a:rPr lang="ru-RU" sz="3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3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најчешће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употребљавају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смрзнуте</a:t>
            </a:r>
            <a:r>
              <a:rPr lang="ru-RU" sz="3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парафинске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резове,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добри</a:t>
            </a:r>
            <a:r>
              <a:rPr lang="ru-RU" sz="3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тврда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3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sz="3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вибрирају.</a:t>
            </a:r>
            <a:r>
              <a:rPr lang="ru-RU" sz="3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64A5F75-CDC1-494F-A4D1-0B948DC75C1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609600"/>
            <a:ext cx="8596668" cy="35585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93328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6C827-A4F0-446F-82E0-71D0617EC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2BCE6-9263-4779-AB6F-EC9B599382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Плано-конкавни</a:t>
            </a:r>
            <a:r>
              <a:rPr lang="ru-RU" sz="30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30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30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3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јаким</a:t>
            </a:r>
            <a:r>
              <a:rPr lang="ru-RU" sz="3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удубљењем</a:t>
            </a:r>
            <a:r>
              <a:rPr lang="ru-RU" sz="3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користе</a:t>
            </a:r>
            <a:r>
              <a:rPr lang="ru-RU" sz="3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целоидинске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калупе,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блажим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удубљењем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целоидинске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калупе</a:t>
            </a:r>
            <a:r>
              <a:rPr lang="ru-RU" sz="3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калупе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3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меканим</a:t>
            </a:r>
            <a:r>
              <a:rPr lang="ru-RU" sz="3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ткивима.</a:t>
            </a:r>
            <a:endParaRPr lang="en-US" sz="3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ECDF6E-4466-4476-8728-E0867628542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609600"/>
            <a:ext cx="8666513" cy="34620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14800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25254-9A3D-422B-A40F-1DF628412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943661-7E90-49D5-9521-E90F9E8A2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94880" y="4013200"/>
            <a:ext cx="10293121" cy="2844800"/>
          </a:xfrm>
        </p:spPr>
        <p:txBody>
          <a:bodyPr>
            <a:normAutofit fontScale="77500" lnSpcReduction="20000"/>
          </a:bodyPr>
          <a:lstStyle/>
          <a:p>
            <a:pPr marL="827405" marR="0">
              <a:spcBef>
                <a:spcPts val="30"/>
              </a:spcBef>
              <a:spcAft>
                <a:spcPts val="0"/>
              </a:spcAft>
            </a:pPr>
            <a:r>
              <a:rPr lang="en-US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															</a:t>
            </a:r>
            <a:r>
              <a:rPr lang="en-US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Оштрица</a:t>
            </a:r>
            <a:r>
              <a:rPr lang="ru-RU" sz="3200" b="1" spc="-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3200" b="1" spc="-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200" spc="-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брушена</a:t>
            </a:r>
            <a:r>
              <a:rPr lang="ru-RU" sz="3200" spc="-8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ивица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ножа,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површина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</a:t>
            </a:r>
            <a:r>
              <a:rPr lang="ru-RU" sz="3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ткиво;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брушене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ивице</a:t>
            </a:r>
            <a:r>
              <a:rPr lang="ru-RU" sz="3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3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односу</a:t>
            </a:r>
            <a:r>
              <a:rPr lang="ru-RU" sz="32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3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површину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калупа</a:t>
            </a:r>
            <a:r>
              <a:rPr lang="ru-RU" sz="3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3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32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износи</a:t>
            </a:r>
            <a:r>
              <a:rPr lang="ru-RU" sz="32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3-5</a:t>
            </a:r>
            <a:r>
              <a:rPr lang="ru-RU" sz="32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степени,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како</a:t>
            </a:r>
            <a:r>
              <a:rPr lang="ru-RU" sz="32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</a:t>
            </a:r>
            <a:r>
              <a:rPr lang="ru-RU" sz="3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en-US" sz="3200" spc="4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избегао</a:t>
            </a:r>
            <a:r>
              <a:rPr lang="en-US" sz="3200" spc="4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контакт</a:t>
            </a:r>
            <a:r>
              <a:rPr lang="ru-RU" sz="32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sr-Cyrl-R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међу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наличја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sz="32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површин</a:t>
            </a:r>
            <a:r>
              <a:rPr lang="en-US" sz="3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 </a:t>
            </a:r>
            <a:r>
              <a:rPr lang="ru-RU" sz="32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калупа</a:t>
            </a:r>
            <a:r>
              <a:rPr lang="en-US" sz="32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поставља</a:t>
            </a:r>
            <a:r>
              <a:rPr lang="ru-RU" sz="32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паралелно</a:t>
            </a:r>
            <a:r>
              <a:rPr lang="en-US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односу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ткиво,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његов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r>
              <a:rPr lang="en-US" sz="32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зависи</a:t>
            </a:r>
            <a:r>
              <a:rPr lang="ru-RU" sz="3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3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тврдоће</a:t>
            </a:r>
            <a:r>
              <a:rPr lang="ru-RU" sz="3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32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3200" spc="2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Ако</a:t>
            </a:r>
            <a:r>
              <a:rPr lang="ru-RU" sz="3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200" spc="2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en-US" sz="3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мали,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добијају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неједнаки</a:t>
            </a:r>
            <a:r>
              <a:rPr lang="ru-RU" sz="32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резови или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наизменично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танки</a:t>
            </a:r>
            <a:r>
              <a:rPr lang="ru-RU" sz="3200" spc="5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дебели,</a:t>
            </a:r>
            <a:r>
              <a:rPr lang="ru-RU" sz="32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32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ако</a:t>
            </a:r>
            <a:r>
              <a:rPr lang="ru-RU" sz="3200" spc="5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превелики,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резови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пуцају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3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32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оштећени.</a:t>
            </a:r>
            <a:endParaRPr lang="en-US" sz="3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5"/>
              </a:spcBef>
              <a:spcAft>
                <a:spcPts val="0"/>
              </a:spcAft>
            </a:pPr>
            <a:endParaRPr lang="en-US" sz="3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3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BF33FD-53E4-4734-A0ED-6F73CAE20B1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5" y="505326"/>
            <a:ext cx="8642450" cy="3539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4526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BB1C953-DE97-4244-91AB-8AEA5DC7AA2F}"/>
              </a:ext>
            </a:extLst>
          </p:cNvPr>
          <p:cNvSpPr txBox="1"/>
          <p:nvPr/>
        </p:nvSpPr>
        <p:spPr>
          <a:xfrm>
            <a:off x="156410" y="618860"/>
            <a:ext cx="10311063" cy="5747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3155" marR="77343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Материјал</a:t>
            </a:r>
            <a:r>
              <a:rPr lang="ru-RU" sz="18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b="1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израду</a:t>
            </a:r>
            <a:r>
              <a:rPr lang="ru-RU" sz="18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b="1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ножева</a:t>
            </a:r>
            <a:r>
              <a:rPr lang="ru-RU" sz="18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високо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квалитетан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челик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посебном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трдоћом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само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ивици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ножа.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Сталним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брушењем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оштрица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помера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његовој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унутрашњости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наилази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мекани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део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није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употребу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</a:t>
            </a:r>
            <a:r>
              <a:rPr lang="ru-RU" sz="18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осле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рада</a:t>
            </a:r>
            <a:r>
              <a:rPr lang="ru-RU" sz="18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увек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морају</a:t>
            </a:r>
            <a:r>
              <a:rPr lang="ru-RU" sz="18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очисте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млазом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вруће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</a:t>
            </a:r>
            <a:r>
              <a:rPr lang="ru-RU" sz="18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(код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клизних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микротома)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крпом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натопљеном</a:t>
            </a:r>
            <a:r>
              <a:rPr lang="ru-RU" sz="18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ксилолом.</a:t>
            </a:r>
            <a:endParaRPr lang="en-US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77343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Контрола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оштрице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врши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микроскопом.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775335" indent="825500">
              <a:spcBef>
                <a:spcPts val="0"/>
              </a:spcBef>
              <a:spcAft>
                <a:spcPts val="0"/>
              </a:spcAft>
            </a:pPr>
            <a:r>
              <a:rPr lang="ru-RU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Поступак</a:t>
            </a:r>
            <a:r>
              <a:rPr lang="ru-RU" sz="1800" b="1" i="1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сточић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микроскопа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стави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крпа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савијени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комад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филтер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папира;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положи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чист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тако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врх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(оштрица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којом</a:t>
            </a:r>
            <a:r>
              <a:rPr lang="ru-RU" sz="1800" spc="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сече)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буде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видном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пољу</a:t>
            </a:r>
            <a:r>
              <a:rPr lang="ru-RU" sz="18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;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икроскоп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фокусира,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полагано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помера</a:t>
            </a:r>
            <a:r>
              <a:rPr lang="ru-RU" sz="1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једног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крај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ивица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мора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изгледати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као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линија.</a:t>
            </a:r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054735" marR="0">
              <a:spcBef>
                <a:spcPts val="29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1.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каду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термостатом,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2.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топлу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плочу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рерну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сушење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3.</a:t>
            </a:r>
            <a:r>
              <a:rPr lang="ru-RU" sz="18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акварел</a:t>
            </a:r>
            <a:r>
              <a:rPr lang="ru-RU" sz="18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четкице,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4.</a:t>
            </a:r>
            <a:r>
              <a:rPr lang="ru-RU" sz="18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скалпел,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5.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чист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бели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папир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полаже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исечена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6.</a:t>
            </a:r>
            <a:r>
              <a:rPr lang="ru-RU" sz="1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предметне</a:t>
            </a:r>
            <a:r>
              <a:rPr lang="ru-RU" sz="18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7.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држач</a:t>
            </a:r>
            <a:r>
              <a:rPr lang="ru-RU" sz="18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5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8.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адхезив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лепљење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(за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неке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процедуре),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056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9.</a:t>
            </a:r>
            <a:r>
              <a:rPr lang="ru-RU" sz="18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лед</a:t>
            </a:r>
            <a:r>
              <a:rPr lang="ru-RU" sz="18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</a:t>
            </a:r>
            <a:r>
              <a:rPr lang="ru-RU" sz="18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потреби.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ts val="595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775335" indent="82550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789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787A5DC-1DCF-455E-B845-0BAC802485A6}"/>
              </a:ext>
            </a:extLst>
          </p:cNvPr>
          <p:cNvSpPr txBox="1"/>
          <p:nvPr/>
        </p:nvSpPr>
        <p:spPr>
          <a:xfrm>
            <a:off x="276725" y="-1231070"/>
            <a:ext cx="12139863" cy="7369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b="1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13155" marR="775335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Монтирање</a:t>
            </a:r>
            <a:r>
              <a:rPr lang="ru-RU" sz="2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ножа</a:t>
            </a:r>
            <a:r>
              <a:rPr lang="ru-RU" sz="2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калупа</a:t>
            </a:r>
            <a:r>
              <a:rPr lang="ru-RU" sz="2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ru-RU" sz="2000" b="1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микротом</a:t>
            </a:r>
            <a:r>
              <a:rPr lang="ru-RU" sz="2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добро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сечење,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ткивом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треба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има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облик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трапеза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(није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обавезно)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ткивом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морају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бити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добро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учвршћени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нагиб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подешен.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После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тога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приступа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сечењу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танке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пресеке</a:t>
            </a: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772160" indent="-285750"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Употреба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одговарајућ</a:t>
            </a:r>
            <a:r>
              <a:rPr lang="ru-RU" sz="2000" b="1" spc="6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ег</a:t>
            </a:r>
            <a:r>
              <a:rPr lang="ru-RU" sz="2000" b="1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</a:t>
            </a:r>
            <a:r>
              <a:rPr lang="ru-RU" sz="2000" b="1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0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ако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ретанак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,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ткиво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тврдо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добијају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резови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дебљине;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код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резања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предебелих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пресека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вибрира,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пресеци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такође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различите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дебљине.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774065" indent="-285750">
              <a:lnSpc>
                <a:spcPct val="99000"/>
              </a:lnSpc>
              <a:spcBef>
                <a:spcPts val="3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Почетно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резање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нож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приближити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калупу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пажљиво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исећи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вишак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изнад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ткива;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не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смеју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правити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предебели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пресеци,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јер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ткиво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може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оштетити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или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цео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парафински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блок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преломити.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113155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b="1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Сечење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парафинских</a:t>
            </a:r>
            <a:r>
              <a:rPr lang="ru-RU" sz="2000" b="1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калупа</a:t>
            </a:r>
            <a:r>
              <a:rPr lang="ru-RU" sz="2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успех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при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сечењу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зависи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већег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броја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фактора: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квалитета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калупа,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нивоа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влаге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просториј</a:t>
            </a:r>
            <a:r>
              <a:rPr lang="ru-RU" sz="2000" spc="6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у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којој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температуре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просторије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(не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ваља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сећи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топлој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просторији),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природе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величине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ткива,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угла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оштрине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дебљине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пресека.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држати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фрижидеру.</a:t>
            </a:r>
            <a:r>
              <a:rPr lang="ru-RU" sz="20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пожељно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правити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дугачке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(неколико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cm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акварел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четкицама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узети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почетни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задњи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крај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траке,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затим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стављати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бели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чистпапир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одмах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топлу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воду.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Оптималну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брзину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пронаћи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емпиријски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en-US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    </a:t>
            </a:r>
            <a:r>
              <a:rPr lang="ru-RU" sz="2000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(искуствен</a:t>
            </a:r>
            <a:r>
              <a:rPr lang="ru-RU" sz="20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о)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827405" marR="771525">
              <a:spcBef>
                <a:spcPts val="320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311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575730-16B5-483E-96F7-12291B7F366E}"/>
              </a:ext>
            </a:extLst>
          </p:cNvPr>
          <p:cNvSpPr txBox="1"/>
          <p:nvPr/>
        </p:nvSpPr>
        <p:spPr>
          <a:xfrm>
            <a:off x="96252" y="842211"/>
            <a:ext cx="9733547" cy="36471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воденом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купатилу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1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загрејана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7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</a:t>
            </a:r>
            <a:r>
              <a:rPr lang="ru-RU" sz="21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1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10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степени</a:t>
            </a:r>
            <a:r>
              <a:rPr lang="ru-RU" sz="21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ниже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тачке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топљења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(45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°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ru-RU" sz="21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тачке</a:t>
            </a:r>
            <a:r>
              <a:rPr lang="ru-RU" sz="21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топљења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око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56</a:t>
            </a:r>
            <a:r>
              <a:rPr lang="ru-RU" sz="21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°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).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Исечене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траке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положити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сјајном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страном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1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воду.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Трака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1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мора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бити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потпуно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развучена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(неједнако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развучена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може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настати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због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различитог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састава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унутар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–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нпр.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хрскавица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теже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развлачи)</a:t>
            </a:r>
            <a:r>
              <a:rPr lang="ru-RU" sz="21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Након</a:t>
            </a:r>
            <a:r>
              <a:rPr lang="ru-RU" sz="21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наношења</a:t>
            </a:r>
            <a:r>
              <a:rPr lang="ru-RU" sz="21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предметно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стакло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филтер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папиром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пажљиво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извлачи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вишак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1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</a:t>
            </a:r>
            <a:r>
              <a:rPr lang="ru-RU" sz="21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узорка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1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Плочице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1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прислонити</a:t>
            </a:r>
            <a:r>
              <a:rPr lang="ru-RU" sz="21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усправно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држач</a:t>
            </a:r>
            <a:r>
              <a:rPr lang="ru-RU" sz="21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плочица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оставити</a:t>
            </a:r>
            <a:r>
              <a:rPr lang="ru-RU" sz="21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spc="-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21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пресеци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суше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(или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их</a:t>
            </a:r>
            <a:r>
              <a:rPr lang="ru-RU" sz="21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ставити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загрејану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плочу</a:t>
            </a:r>
            <a:r>
              <a:rPr lang="ru-RU" sz="21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рерну,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1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54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°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en-US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1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току</a:t>
            </a:r>
            <a:r>
              <a:rPr lang="ru-RU" sz="21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2100" spc="-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ru-RU" sz="2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en-US" sz="21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640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1AFFD-3715-4BBD-8033-C47EF41FF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Autofit/>
          </a:bodyPr>
          <a:lstStyle/>
          <a:p>
            <a:pPr marL="827405" marR="1560830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МИКРОТОМИ,</a:t>
            </a:r>
            <a:r>
              <a:rPr lang="ru-RU" sz="30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МИКРОТОМСКИ</a:t>
            </a:r>
            <a:r>
              <a:rPr lang="ru-RU" sz="30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НОЖЕВИ</a:t>
            </a:r>
            <a:r>
              <a:rPr lang="ru-RU" sz="3000" b="1" spc="-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30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30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ПАРАФИНСКИХ</a:t>
            </a:r>
            <a:r>
              <a:rPr lang="ru-RU" sz="3000" b="1" spc="-1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БЛОКОВА</a:t>
            </a:r>
            <a:endParaRPr lang="en-US" sz="3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75406-BC8A-4565-B0FC-BE8E4C7C42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Укалупљено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(најчешће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5-10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микротомима.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апарати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имају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тешка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метална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постоља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дозвољавају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њихову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вибрацију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ru-RU" sz="20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калупа.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1284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613EB-1514-4ECA-A21A-A0193B12A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863708" cy="1320800"/>
          </a:xfrm>
        </p:spPr>
        <p:txBody>
          <a:bodyPr>
            <a:normAutofit fontScale="90000"/>
          </a:bodyPr>
          <a:lstStyle/>
          <a:p>
            <a:pPr marL="827405" marR="0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меких</a:t>
            </a:r>
            <a:r>
              <a:rPr lang="ru-RU" sz="2000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као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мозак,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кичмена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мождина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велики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лимфни</a:t>
            </a:r>
            <a:r>
              <a:rPr lang="ru-RU" sz="20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чворови</a:t>
            </a:r>
            <a:r>
              <a:rPr lang="ru-RU" sz="20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правилу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тешко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секу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Полагано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помаже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редуковању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компресије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тенденције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формирања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стресне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линије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паралелне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ивици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ножа.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тврдих</a:t>
            </a:r>
            <a:r>
              <a:rPr lang="ru-RU" sz="2000" b="1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b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као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што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утерус,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цервикс,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тетива,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кожа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0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длаком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(нарочито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животињска),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нокти,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хрскавица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6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неки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тумори,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могу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изазвати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тешкоће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току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сечења.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Проблеми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могу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јавити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су: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велика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компресија</a:t>
            </a:r>
            <a:r>
              <a:rPr lang="ru-RU" sz="20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исечака,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неједнако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парафинског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блока,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наизменични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дебели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резови,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спадање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калупа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носача</a:t>
            </a: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други.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треба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сећи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клизећим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расхлађене.</a:t>
            </a:r>
            <a:b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F2A2A18-1EFA-4DDB-8EC6-B6F49E4ACBED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936" y="3996577"/>
            <a:ext cx="4183062" cy="2727705"/>
          </a:xfrm>
          <a:prstGeom prst="rect">
            <a:avLst/>
          </a:prstGeom>
          <a:noFill/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491D451-9138-4155-9097-D53F586A8CAC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996576"/>
            <a:ext cx="2963779" cy="27277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23531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5B4C50-F855-49AC-AB61-81411ABD0856}"/>
              </a:ext>
            </a:extLst>
          </p:cNvPr>
          <p:cNvSpPr txBox="1"/>
          <p:nvPr/>
        </p:nvSpPr>
        <p:spPr>
          <a:xfrm>
            <a:off x="1968463" y="71234"/>
            <a:ext cx="56927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ПРОБЛЕМИ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МИКРОТОМОМ</a:t>
            </a:r>
            <a:b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r>
              <a:rPr lang="sr-Cyrl-R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И ПРЕДЛОЗИ ЗА ЊИХОВО РЕШАВАЊЕ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D530CD-A8C1-45FC-A831-DACB67F5B5C5}"/>
              </a:ext>
            </a:extLst>
          </p:cNvPr>
          <p:cNvSpPr txBox="1"/>
          <p:nvPr/>
        </p:nvSpPr>
        <p:spPr>
          <a:xfrm>
            <a:off x="481914" y="1087395"/>
            <a:ext cx="10194324" cy="50836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25625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I.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Трака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сукцесивни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пресеци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искривљени,</a:t>
            </a:r>
            <a:r>
              <a:rPr lang="ru-RU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уврнути</a:t>
            </a:r>
          </a:p>
          <a:p>
            <a:pPr marL="932815" marR="0">
              <a:spcBef>
                <a:spcPts val="0"/>
              </a:spcBef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1.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није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паралелан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ножем (истримовати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оштрим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скалпелом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док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постане</a:t>
            </a:r>
            <a:r>
              <a:rPr lang="ru-RU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паралелан)</a:t>
            </a:r>
            <a:endParaRPr lang="sr-Cyrl-RS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 marR="0">
              <a:spcBef>
                <a:spcPts val="0"/>
              </a:spcBef>
              <a:spcAft>
                <a:spcPts val="0"/>
              </a:spcAft>
            </a:pPr>
            <a:r>
              <a:rPr lang="sr-Cyrl-R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једном</a:t>
            </a:r>
            <a:r>
              <a:rPr lang="ru-RU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крају(померити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наоштрити</a:t>
            </a:r>
            <a:r>
              <a:rPr lang="ru-RU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нож)</a:t>
            </a:r>
            <a:endParaRPr lang="sr-Cyrl-RS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937895">
              <a:lnSpc>
                <a:spcPct val="990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3.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Вишак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једном</a:t>
            </a:r>
            <a:r>
              <a:rPr lang="ru-RU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крају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истримовати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вишак</a:t>
            </a:r>
            <a:r>
              <a:rPr lang="ru-RU" spc="-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парафина)</a:t>
            </a:r>
            <a:b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4.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различите</a:t>
            </a:r>
            <a:r>
              <a:rPr lang="ru-RU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конзистенције (реоријентисати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окретањем</a:t>
            </a:r>
            <a:r>
              <a:rPr lang="ru-RU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	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90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°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охладити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блок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ледом,</a:t>
            </a:r>
            <a:r>
              <a:rPr lang="ru-RU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монтирати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стакло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појединачне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пресеке)</a:t>
            </a:r>
          </a:p>
          <a:p>
            <a:pPr marR="937895">
              <a:lnSpc>
                <a:spcPct val="99000"/>
              </a:lnSpc>
            </a:pPr>
            <a:endParaRPr lang="ru-RU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R="937895">
              <a:lnSpc>
                <a:spcPct val="99000"/>
              </a:lnSpc>
            </a:pPr>
            <a:r>
              <a:rPr lang="sr-Cyrl-RS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	</a:t>
            </a:r>
            <a:r>
              <a:rPr lang="en-US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II.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Наизменично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дебели</a:t>
            </a:r>
            <a:r>
              <a:rPr lang="ru-RU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резови</a:t>
            </a: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937895">
              <a:lnSpc>
                <a:spcPct val="99000"/>
              </a:lnSpc>
            </a:pP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937895">
              <a:lnSpc>
                <a:spcPct val="990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1.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исувише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услове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сечења(охладити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	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ледом</a:t>
            </a:r>
            <a:r>
              <a:rPr lang="ru-RU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прекалупити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вишом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тачком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топљења)</a:t>
            </a:r>
          </a:p>
          <a:p>
            <a:pPr marR="937895">
              <a:lnSpc>
                <a:spcPct val="99000"/>
              </a:lnSpc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	2.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Лабаво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причвршћен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 (причврстити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добро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нож)</a:t>
            </a:r>
          </a:p>
          <a:p>
            <a:pPr marR="937895">
              <a:lnSpc>
                <a:spcPct val="99000"/>
              </a:lnSpc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	3.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Недовољан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 (лагано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повећати</a:t>
            </a:r>
            <a:r>
              <a:rPr lang="ru-RU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угао)</a:t>
            </a: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R="937895">
              <a:lnSpc>
                <a:spcPct val="99000"/>
              </a:lnSpc>
            </a:pPr>
            <a:r>
              <a:rPr lang="sr-Cyrl-RS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	4.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Неисправан</a:t>
            </a:r>
            <a:r>
              <a:rPr lang="ru-RU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механизам (проверити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све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неисправности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ротома)</a:t>
            </a: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937895">
              <a:lnSpc>
                <a:spcPct val="99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971550">
              <a:spcBef>
                <a:spcPts val="305"/>
              </a:spcBef>
              <a:spcAft>
                <a:spcPts val="0"/>
              </a:spcAft>
            </a:pPr>
            <a:b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624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C73CEC7-AE25-4147-A413-A782DBFCA1ED}"/>
              </a:ext>
            </a:extLst>
          </p:cNvPr>
          <p:cNvSpPr txBox="1"/>
          <p:nvPr/>
        </p:nvSpPr>
        <p:spPr>
          <a:xfrm>
            <a:off x="2460458" y="218392"/>
            <a:ext cx="6100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ПРОБЛЕМИ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</a:p>
          <a:p>
            <a:r>
              <a:rPr lang="sr-Cyrl-R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 ПРЕДЛОЗИ ЗА ЊИХОВО РЕШАВАЊЕ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D9FFC-A17C-4F6C-BE38-06B186DC9A80}"/>
              </a:ext>
            </a:extLst>
          </p:cNvPr>
          <p:cNvSpPr txBox="1"/>
          <p:nvPr/>
        </p:nvSpPr>
        <p:spPr>
          <a:xfrm>
            <a:off x="-252664" y="1487586"/>
            <a:ext cx="8933447" cy="7440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09423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III.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Дебеле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танке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зоне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паралелне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врхом</a:t>
            </a:r>
            <a:r>
              <a:rPr lang="ru-RU" b="1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endParaRPr lang="en-US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094230" marR="0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2437130" indent="-342900">
              <a:buAutoNum type="arabicPeriod"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лабави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држачу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притегнути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243713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Исувише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стрм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смањити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минимум,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оставити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мали</a:t>
            </a:r>
            <a:r>
              <a:rPr lang="ru-RU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437130" indent="-342900">
              <a:buFontTx/>
              <a:buAutoNum type="arabicPeriod"/>
            </a:pP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исувише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тврди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чење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оштар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тежак</a:t>
            </a:r>
            <a:r>
              <a:rPr lang="ru-RU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нож,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редуковати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косину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угла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932815">
              <a:spcBef>
                <a:spcPts val="315"/>
              </a:spcBef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    4.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Калцификације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ткиву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sr-Cyrl-R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ехидратисати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en-US" spc="-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декалцификовати)</a:t>
            </a: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932815">
              <a:spcBef>
                <a:spcPts val="315"/>
              </a:spcBef>
            </a:pPr>
            <a:endParaRPr lang="en-US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932815">
              <a:spcBef>
                <a:spcPts val="315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  IV.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Пресеци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формирају</a:t>
            </a:r>
            <a:r>
              <a:rPr lang="ru-RU" b="1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траку</a:t>
            </a:r>
            <a:endParaRPr lang="en-US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932815">
              <a:spcBef>
                <a:spcPts val="315"/>
              </a:spcBef>
            </a:pP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>
              <a:spcBef>
                <a:spcPts val="315"/>
              </a:spcBef>
            </a:pP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1.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Исувише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</a:t>
            </a:r>
            <a:r>
              <a:rPr lang="ru-RU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дунути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загреје</a:t>
            </a:r>
            <a:r>
              <a:rPr lang="ru-RU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	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прекалупити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нижом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тачком</a:t>
            </a:r>
            <a:r>
              <a:rPr lang="ru-RU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топљења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932815">
              <a:spcBef>
                <a:spcPts val="315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2.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Прљавштина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врху</a:t>
            </a:r>
            <a:r>
              <a:rPr lang="ru-RU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очистити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ксилолом</a:t>
            </a:r>
            <a:r>
              <a:rPr lang="ru-RU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932815">
              <a:spcBef>
                <a:spcPts val="315"/>
              </a:spcBef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3.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Сувише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стрм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туп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подесити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прави</a:t>
            </a:r>
            <a:r>
              <a:rPr lang="ru-RU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en-US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endParaRPr lang="en-US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>
              <a:spcBef>
                <a:spcPts val="315"/>
              </a:spcBef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>
              <a:spcBef>
                <a:spcPts val="315"/>
              </a:spcBef>
            </a:pPr>
            <a:endParaRPr lang="en-US" sz="1800" b="1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>
              <a:spcBef>
                <a:spcPts val="315"/>
              </a:spcBef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32815" marR="0">
              <a:spcBef>
                <a:spcPts val="315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br>
              <a:rPr lang="ru-RU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marL="2437130" indent="-342900">
              <a:buFontTx/>
              <a:buAutoNum type="arabicPeriod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437130" indent="-342900">
              <a:buAutoNum type="arabicPeriod"/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09423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241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BD691CA-B9F7-47E1-B7D5-8BAA6CF06B05}"/>
              </a:ext>
            </a:extLst>
          </p:cNvPr>
          <p:cNvSpPr txBox="1"/>
          <p:nvPr/>
        </p:nvSpPr>
        <p:spPr>
          <a:xfrm>
            <a:off x="2478504" y="24063"/>
            <a:ext cx="59616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ПРОБЛЕМИ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</a:p>
          <a:p>
            <a:r>
              <a:rPr lang="sr-Cyrl-R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 ПРЕДЛОЗИ ЗА ЊИХОВО РЕШАВАЊЕ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E533E1-C02B-4B42-986B-1E36955818E3}"/>
              </a:ext>
            </a:extLst>
          </p:cNvPr>
          <p:cNvSpPr txBox="1"/>
          <p:nvPr/>
        </p:nvSpPr>
        <p:spPr>
          <a:xfrm>
            <a:off x="-1" y="813819"/>
            <a:ext cx="865070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V.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Пресеци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лепе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враћању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окрета</a:t>
            </a:r>
            <a:r>
              <a:rPr lang="ru-RU" sz="18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ручице</a:t>
            </a:r>
            <a:endParaRPr lang="en-US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1.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Недовољан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повећати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угао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Прљавштина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ножу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очистити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ксилолом</a:t>
            </a:r>
            <a:r>
              <a:rPr lang="ru-RU" sz="18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Прљавштина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врху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истримовати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4.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Статички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електрични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набој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траци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сместити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близу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славине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en-US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водом;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повећати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влажност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ваздуха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стављањем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кадице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водом</a:t>
            </a:r>
            <a:r>
              <a:rPr lang="ru-RU" sz="18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близу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ножа;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приближити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Бунсенов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пламеник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јонизује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ваздух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/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VI.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Превелика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компресија</a:t>
            </a:r>
            <a:r>
              <a:rPr lang="ru-RU" sz="1800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</a:t>
            </a:r>
            <a:endParaRPr lang="en-US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818005"/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Туп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наоштрити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померити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Косина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превелика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поново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наоштрити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добију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секундарне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узане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косине,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брусити</a:t>
            </a:r>
            <a:r>
              <a:rPr lang="ru-RU" sz="18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померити</a:t>
            </a:r>
            <a:r>
              <a:rPr lang="ru-RU" sz="1800" spc="-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Парафин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сувише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1800" spc="-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услове</a:t>
            </a:r>
            <a:r>
              <a:rPr lang="ru-RU" sz="18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охладити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ледом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узети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тачке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топљења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1538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E1A64B-A579-4434-9B90-69024A8897DC}"/>
              </a:ext>
            </a:extLst>
          </p:cNvPr>
          <p:cNvSpPr txBox="1"/>
          <p:nvPr/>
        </p:nvSpPr>
        <p:spPr>
          <a:xfrm>
            <a:off x="2929689" y="164114"/>
            <a:ext cx="61000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ПРОБЛЕМИ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РАДУ</a:t>
            </a:r>
            <a:r>
              <a:rPr lang="ru-RU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</a:p>
          <a:p>
            <a:r>
              <a:rPr lang="sr-Cyrl-R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 ПРЕДЛОЗИ ЗА ЊИХОВО РЕШАВАЊЕ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3D2334-0FD1-43F0-B8EE-76452A057133}"/>
              </a:ext>
            </a:extLst>
          </p:cNvPr>
          <p:cNvSpPr txBox="1"/>
          <p:nvPr/>
        </p:nvSpPr>
        <p:spPr>
          <a:xfrm>
            <a:off x="0" y="1309994"/>
            <a:ext cx="858453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18005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VII.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није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присутно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b="1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пресецима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1.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Непотпуна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импрегнација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прекалупити</a:t>
            </a:r>
            <a:r>
              <a:rPr lang="ru-RU" sz="18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marL="1818005"/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VIII.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Пресеци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шире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распадају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води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Лоша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импрегнација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прекалупити</a:t>
            </a:r>
            <a:r>
              <a:rPr lang="ru-RU" sz="1800" spc="-4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Температура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воде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висока 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охладити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/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/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IX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.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Пресеци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уврћу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уместо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остају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равни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ru-RU" sz="1800" b="1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ножу</a:t>
            </a:r>
            <a:endParaRPr lang="en-US" sz="18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98755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1.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Туп</a:t>
            </a:r>
            <a:r>
              <a:rPr lang="ru-RU" sz="18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наоштрити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померити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</a:p>
          <a:p>
            <a:pPr marL="1818005"/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Исувише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мали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r>
              <a:rPr lang="ru-RU" sz="1800" spc="-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подесити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наоштрити</a:t>
            </a:r>
            <a:r>
              <a:rPr lang="ru-RU" sz="1800" spc="-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редукује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нагиб</a:t>
            </a:r>
            <a:r>
              <a:rPr lang="ru-RU" sz="18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оштрице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)</a:t>
            </a:r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/>
            <a:r>
              <a:rPr lang="en-US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Дебљина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исувише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велика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употребљени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en-US" spc="-5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смањити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дебљину</a:t>
            </a:r>
            <a:r>
              <a:rPr lang="ru-RU" sz="18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пресека,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употребити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нешто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више</a:t>
            </a:r>
            <a:r>
              <a:rPr lang="ru-RU" sz="1800" spc="-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тачке</a:t>
            </a:r>
            <a:r>
              <a:rPr lang="ru-RU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то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пљења</a:t>
            </a:r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1818005"/>
            <a:endParaRPr lang="en-US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90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E9C8-B4CA-4912-8D97-FFA108C4E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4000" b="1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F2659-ADD9-4877-A0E5-4D144EC3A9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marL="75565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7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Делови</a:t>
            </a:r>
            <a:r>
              <a:rPr lang="ru-RU" sz="77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</a:t>
            </a:r>
            <a:r>
              <a:rPr lang="ru-RU" sz="7700" b="1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су:</a:t>
            </a:r>
            <a:endParaRPr lang="en-US" sz="77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75565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61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41705" marR="0">
              <a:spcBef>
                <a:spcPts val="0"/>
              </a:spcBef>
              <a:spcAft>
                <a:spcPts val="0"/>
              </a:spcAft>
            </a:pP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држач</a:t>
            </a:r>
            <a:r>
              <a:rPr lang="ru-RU" sz="7700" spc="-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ткива,</a:t>
            </a:r>
            <a:endParaRPr lang="en-US" sz="7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71310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41705" marR="0">
              <a:spcBef>
                <a:spcPts val="0"/>
              </a:spcBef>
              <a:spcAft>
                <a:spcPts val="0"/>
              </a:spcAft>
            </a:pP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држач</a:t>
            </a:r>
            <a:r>
              <a:rPr lang="ru-RU" sz="77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ножа,</a:t>
            </a:r>
            <a:endParaRPr lang="en-US" sz="7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71310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41705" marR="0">
              <a:spcBef>
                <a:spcPts val="0"/>
              </a:spcBef>
              <a:spcAft>
                <a:spcPts val="0"/>
              </a:spcAft>
            </a:pP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механизам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покреће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било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клизи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преко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које</a:t>
            </a:r>
            <a:r>
              <a:rPr lang="ru-RU" sz="77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клизи</a:t>
            </a:r>
            <a:endParaRPr lang="en-US" sz="7700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41705" marR="0">
              <a:spcBef>
                <a:spcPts val="0"/>
              </a:spcBef>
              <a:spcAft>
                <a:spcPts val="0"/>
              </a:spcAft>
            </a:pP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преко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77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endParaRPr lang="en-US" sz="7700" spc="-5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713105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941705" marR="0">
              <a:spcBef>
                <a:spcPts val="5"/>
              </a:spcBef>
              <a:spcAft>
                <a:spcPts val="0"/>
              </a:spcAft>
            </a:pP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механизам</a:t>
            </a:r>
            <a:r>
              <a:rPr lang="ru-RU" sz="77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77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примиче</a:t>
            </a:r>
            <a:r>
              <a:rPr lang="ru-RU" sz="77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77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</a:t>
            </a:r>
            <a:r>
              <a:rPr lang="ru-RU" sz="77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ножу</a:t>
            </a:r>
            <a:r>
              <a:rPr lang="ru-RU" sz="77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77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неколико</a:t>
            </a:r>
            <a:r>
              <a:rPr lang="ru-RU" sz="7700" spc="8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микрометара</a:t>
            </a:r>
            <a:r>
              <a:rPr lang="ru-RU" sz="77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(омогућава</a:t>
            </a:r>
            <a:r>
              <a:rPr lang="en-US" sz="77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резање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танке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једнако</a:t>
            </a: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дебеле</a:t>
            </a:r>
            <a:r>
              <a:rPr lang="ru-RU" sz="77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77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резове).</a:t>
            </a: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7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77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6405486-7DFB-4ADF-B13A-8C83302EA1EB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69" y="1690023"/>
            <a:ext cx="3670133" cy="435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47591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88AF5-CD9F-4BC1-932C-C6B2CA21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ВРСТЕ</a:t>
            </a:r>
            <a:r>
              <a:rPr lang="ru-RU" sz="3000" b="1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</a:t>
            </a:r>
            <a:endParaRPr lang="en-US" sz="3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6B9FF-EF9B-4EE2-8C73-524E86E60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1. </a:t>
            </a:r>
            <a:r>
              <a:rPr lang="ru-RU" sz="25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„</a:t>
            </a:r>
            <a:r>
              <a:rPr lang="en-US" sz="25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Rocker</a:t>
            </a:r>
            <a:r>
              <a:rPr lang="ru-RU" sz="25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“   микротом</a:t>
            </a:r>
            <a:endParaRPr lang="en-US" sz="25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500" b="1" dirty="0">
                <a:latin typeface="Times New Roman" panose="02020603050405020304" pitchFamily="18" charset="0"/>
                <a:ea typeface="Cambria" panose="02040503050406030204" pitchFamily="18" charset="0"/>
              </a:rPr>
              <a:t>2.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Клизећи</a:t>
            </a:r>
            <a:r>
              <a:rPr lang="ru-RU" sz="25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микротоми</a:t>
            </a:r>
            <a:r>
              <a:rPr lang="ru-RU" sz="25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2500" b="1" spc="15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500" b="1" spc="15" dirty="0">
                <a:latin typeface="Times New Roman" panose="02020603050405020304" pitchFamily="18" charset="0"/>
                <a:ea typeface="Cambria" panose="02040503050406030204" pitchFamily="18" charset="0"/>
              </a:rPr>
              <a:t>3.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Ротациони</a:t>
            </a:r>
            <a:r>
              <a:rPr lang="ru-RU" sz="25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endParaRPr lang="en-US" sz="25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4.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смрзнуте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2500" b="1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indent="0">
              <a:buNone/>
            </a:pPr>
            <a:r>
              <a:rPr lang="en-US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5.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Ручни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5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25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25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706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93DF5-CCC3-4F39-BE21-40C5EE5E7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1. 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„</a:t>
            </a:r>
            <a:r>
              <a:rPr lang="en-US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Rocker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“</a:t>
            </a:r>
            <a:r>
              <a:rPr lang="ru-RU" sz="36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endParaRPr lang="en-US" dirty="0"/>
          </a:p>
        </p:txBody>
      </p:sp>
      <p:pic>
        <p:nvPicPr>
          <p:cNvPr id="4" name="Content Placeholder 6">
            <a:extLst>
              <a:ext uri="{FF2B5EF4-FFF2-40B4-BE49-F238E27FC236}">
                <a16:creationId xmlns:a16="http://schemas.microsoft.com/office/drawing/2014/main" id="{F8B9EDAB-BF98-4B6E-A068-BBD728D1222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64105"/>
            <a:ext cx="3862136" cy="3746876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BC3E537-194D-45EA-81B5-9E692EFD8F3C}"/>
              </a:ext>
            </a:extLst>
          </p:cNvPr>
          <p:cNvSpPr txBox="1"/>
          <p:nvPr/>
        </p:nvSpPr>
        <p:spPr>
          <a:xfrm>
            <a:off x="6755731" y="5347076"/>
            <a:ext cx="6100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“</a:t>
            </a:r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Rocker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“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89F4EC-47D5-4914-BED9-CEB1F299EC4B}"/>
              </a:ext>
            </a:extLst>
          </p:cNvPr>
          <p:cNvSpPr txBox="1"/>
          <p:nvPr/>
        </p:nvSpPr>
        <p:spPr>
          <a:xfrm>
            <a:off x="0" y="2696351"/>
            <a:ext cx="554655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84555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r-Cyrl-RS" sz="2000" b="1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</a:t>
            </a:r>
            <a:r>
              <a:rPr lang="sr-Cyrl-RS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икротом</a:t>
            </a:r>
            <a:r>
              <a:rPr lang="ru-RU" sz="2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помера</a:t>
            </a:r>
            <a:r>
              <a:rPr lang="en-US" sz="20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лево-десно,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„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њише”</a:t>
            </a:r>
            <a:r>
              <a:rPr lang="en-US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парафински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покреће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линији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лука,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после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сваког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замаха</a:t>
            </a:r>
            <a:r>
              <a:rPr lang="ru-RU" sz="20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аутоматски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покрене</a:t>
            </a:r>
            <a:r>
              <a:rPr lang="ru-RU" sz="20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одређен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број</a:t>
            </a:r>
            <a:r>
              <a:rPr lang="en-US" sz="2000" spc="4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микрометара</a:t>
            </a:r>
            <a:r>
              <a:rPr lang="ru-RU" sz="2000" spc="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o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ји</a:t>
            </a:r>
            <a:r>
              <a:rPr lang="ru-RU" sz="2000" spc="4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зада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ти)</a:t>
            </a:r>
            <a:r>
              <a:rPr lang="ru-RU" sz="20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Погодан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серијске</a:t>
            </a:r>
            <a:r>
              <a:rPr lang="ru-RU" sz="20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тврда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ткива.</a:t>
            </a:r>
            <a:endParaRPr lang="en-US" sz="20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62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53C57-8D1E-4DF7-AB3C-4A85E4D9C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2.</a:t>
            </a:r>
            <a:r>
              <a:rPr lang="ru-RU" sz="3000" b="1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Клизећи</a:t>
            </a:r>
            <a:r>
              <a:rPr lang="ru-RU" sz="3000" b="1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микротоми</a:t>
            </a:r>
            <a:r>
              <a:rPr lang="ru-RU" sz="3000" b="1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300FD7-5F49-4644-84D7-6B4FF7E105E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en-US" sz="1800" spc="3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en-US" sz="25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</a:t>
            </a:r>
            <a:r>
              <a:rPr lang="ru-RU" sz="2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.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spc="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</a:t>
            </a:r>
            <a:r>
              <a:rPr lang="ru-RU" sz="2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алуп</a:t>
            </a:r>
            <a:r>
              <a:rPr lang="ru-RU" sz="2200" spc="2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5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клизи</a:t>
            </a:r>
            <a:r>
              <a:rPr lang="ru-RU" sz="2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4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преко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5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ножа</a:t>
            </a:r>
            <a:r>
              <a:rPr lang="ru-RU" sz="2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ru-RU" sz="2200" spc="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en-US" sz="2200" spc="4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фиксиран</a:t>
            </a:r>
            <a:r>
              <a:rPr lang="en-US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</a:t>
            </a:r>
            <a:r>
              <a:rPr lang="en-US" sz="22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најчешћи</a:t>
            </a:r>
            <a:r>
              <a:rPr lang="en-US" sz="22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тип</a:t>
            </a:r>
            <a:r>
              <a:rPr lang="en-US" sz="22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микротома</a:t>
            </a:r>
            <a:r>
              <a:rPr lang="en-US" sz="2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служи</a:t>
            </a:r>
            <a:r>
              <a:rPr lang="ru-RU" sz="22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2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2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свих</a:t>
            </a:r>
            <a:r>
              <a:rPr lang="ru-RU" sz="22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врста</a:t>
            </a:r>
            <a:r>
              <a:rPr lang="ru-RU" sz="2200" spc="3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200" spc="3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величине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endParaRPr lang="en-US" sz="2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б.</a:t>
            </a:r>
            <a:r>
              <a:rPr lang="ru-RU" sz="2200" spc="7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са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ткивом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непомичан,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</a:t>
            </a:r>
            <a:r>
              <a:rPr lang="ru-RU" sz="2200" spc="7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креће;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користи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свих</a:t>
            </a:r>
            <a:r>
              <a:rPr lang="ru-RU" sz="22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врста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ткива;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посебно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погодан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2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сечење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смрзнутих</a:t>
            </a:r>
            <a:r>
              <a:rPr lang="ru-RU" sz="2200" spc="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2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или</a:t>
            </a:r>
            <a:r>
              <a:rPr lang="ru-RU" sz="22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оних</a:t>
            </a:r>
            <a:r>
              <a:rPr lang="ru-RU" sz="22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укалупљених</a:t>
            </a:r>
            <a:r>
              <a:rPr lang="ru-RU" sz="22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2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целоидин.</a:t>
            </a:r>
            <a:endParaRPr lang="en-US" sz="22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endParaRPr lang="en-US" sz="1800" dirty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sz="1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299ADF4-5BE6-4F52-B197-DC369CFBEC9F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778" y="1998575"/>
            <a:ext cx="4163224" cy="3809056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9F34CD-D293-4FC3-A8A8-C1767AD4A41C}"/>
              </a:ext>
            </a:extLst>
          </p:cNvPr>
          <p:cNvSpPr txBox="1"/>
          <p:nvPr/>
        </p:nvSpPr>
        <p:spPr>
          <a:xfrm>
            <a:off x="5832389" y="5807631"/>
            <a:ext cx="77482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Клизећи</a:t>
            </a:r>
            <a:r>
              <a:rPr lang="ru-RU" sz="1800" b="1" spc="4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1800" b="1" spc="4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90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390DF-2E69-4751-BC14-F7E46DE07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3.</a:t>
            </a:r>
            <a:r>
              <a:rPr lang="ru-RU" sz="30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Ротациони</a:t>
            </a:r>
            <a:r>
              <a:rPr lang="ru-RU" sz="3000" b="1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микротом</a:t>
            </a:r>
            <a:r>
              <a:rPr lang="ru-RU" sz="3000" b="1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8344D-6371-47C4-9ABF-0F3618CEB04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Калуп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причвршћен</a:t>
            </a:r>
            <a:r>
              <a:rPr lang="en-US" sz="2000" spc="-5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на</a:t>
            </a:r>
            <a:r>
              <a:rPr lang="en-US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носач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који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-2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en-US" sz="2000" spc="-2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2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покретан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(креће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</a:t>
            </a:r>
            <a:r>
              <a:rPr lang="ru-RU" sz="2000" spc="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према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фиксираном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spc="3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ножу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тачни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број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микрометара),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погодан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-1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серијске</a:t>
            </a:r>
            <a:r>
              <a:rPr lang="ru-RU" sz="2000" spc="-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парафинске</a:t>
            </a:r>
            <a:r>
              <a:rPr lang="ru-RU" sz="2000" spc="-2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бољи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мекана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него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-5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тврда</a:t>
            </a:r>
            <a:endParaRPr lang="en-US" sz="2000" dirty="0">
              <a:latin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2248321-1867-4830-AE9F-EAE98D6B2D3F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027" y="1930400"/>
            <a:ext cx="4683211" cy="3926401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AFFAB5D-4E01-41FE-81DA-EB4BB8F58F7F}"/>
              </a:ext>
            </a:extLst>
          </p:cNvPr>
          <p:cNvSpPr txBox="1"/>
          <p:nvPr/>
        </p:nvSpPr>
        <p:spPr>
          <a:xfrm>
            <a:off x="5918886" y="5807631"/>
            <a:ext cx="3753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Ротациони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060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8B918-66F1-4FFF-A3DB-13DEC9BC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4.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0804A-EBDC-4503-BEAF-B6A75C6F62B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блок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(нпр.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течном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О2)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и</a:t>
            </a:r>
            <a:r>
              <a:rPr lang="ru-RU" sz="2000" spc="-5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фиксиран</a:t>
            </a:r>
            <a:endParaRPr lang="en-US" sz="2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-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носач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ткива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уграђен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је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механизам</a:t>
            </a:r>
            <a:r>
              <a:rPr lang="ru-RU" sz="20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2000" spc="15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хлађење</a:t>
            </a:r>
            <a:endParaRPr lang="en-US" sz="2000" dirty="0">
              <a:latin typeface="Times New Roman" panose="02020603050405020304" pitchFamily="18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D83DEB-AF76-4865-A4EE-15535DEDF39E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548" y="1928307"/>
            <a:ext cx="3934326" cy="3604419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79B748-5560-4DCB-BBA3-C9184BC41BE3}"/>
              </a:ext>
            </a:extLst>
          </p:cNvPr>
          <p:cNvSpPr txBox="1"/>
          <p:nvPr/>
        </p:nvSpPr>
        <p:spPr>
          <a:xfrm>
            <a:off x="4861369" y="5530632"/>
            <a:ext cx="7636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15695" marR="0">
              <a:spcBef>
                <a:spcPts val="0"/>
              </a:spcBef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за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смрзнуте</a:t>
            </a:r>
            <a:r>
              <a:rPr lang="ru-RU" sz="1800" b="1" spc="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резове</a:t>
            </a:r>
            <a:endParaRPr lang="en-US" sz="20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(криостат)</a:t>
            </a:r>
            <a:r>
              <a:rPr lang="ru-RU" sz="1800" b="1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88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14EB8-086E-49A8-9244-8E50E344E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			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5.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Ручни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микротом</a:t>
            </a:r>
            <a:r>
              <a:rPr lang="ru-RU" sz="3000" b="1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1A3C4-3FFC-4BEC-B677-1CD07A31B5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користи</a:t>
            </a:r>
            <a:r>
              <a:rPr lang="ru-RU" sz="2500" spc="65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се</a:t>
            </a:r>
            <a:r>
              <a:rPr lang="ru-RU" sz="25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за</a:t>
            </a:r>
            <a:r>
              <a:rPr lang="ru-RU" sz="2500" spc="60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сечење</a:t>
            </a:r>
            <a:r>
              <a:rPr lang="ru-RU" sz="2500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500" spc="-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ботаничк</a:t>
            </a:r>
            <a:r>
              <a:rPr lang="ru-RU" sz="2500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ог</a:t>
            </a:r>
            <a:r>
              <a:rPr lang="ru-RU" sz="2500" spc="5" dirty="0"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 </a:t>
            </a:r>
            <a:r>
              <a:rPr lang="ru-RU" sz="25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материјал</a:t>
            </a:r>
            <a:r>
              <a:rPr lang="ru-RU" sz="2500" spc="-1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</a:rPr>
              <a:t>а</a:t>
            </a:r>
            <a:endParaRPr lang="en-US" sz="25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0A02B09-9493-4D1D-935D-1E336D1E87F6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9" y="1640273"/>
            <a:ext cx="3805881" cy="4044752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EF5F477-FC8C-4F63-B741-64AFF32031AF}"/>
              </a:ext>
            </a:extLst>
          </p:cNvPr>
          <p:cNvSpPr txBox="1"/>
          <p:nvPr/>
        </p:nvSpPr>
        <p:spPr>
          <a:xfrm>
            <a:off x="5474043" y="5870378"/>
            <a:ext cx="82875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Ручни</a:t>
            </a:r>
            <a:r>
              <a:rPr lang="ru-RU" sz="1800" b="1" spc="-15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  <a:r>
              <a:rPr lang="ru-RU" sz="1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микротом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5968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8301</TotalTime>
  <Words>1975</Words>
  <Application>Microsoft Office PowerPoint</Application>
  <PresentationFormat>Widescreen</PresentationFormat>
  <Paragraphs>163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Cambria</vt:lpstr>
      <vt:lpstr>Times New Roman</vt:lpstr>
      <vt:lpstr>Trebuchet MS</vt:lpstr>
      <vt:lpstr>Wingdings 3</vt:lpstr>
      <vt:lpstr>Facet</vt:lpstr>
      <vt:lpstr>МИКРОТОМИ, МИКРОТОМСКИ НОЖЕВИ И СЕЧЕЊЕ ПАРАФИНСКИХ БЛОКОВА</vt:lpstr>
      <vt:lpstr>МИКРОТОМИ, МИКРОТОМСКИ НОЖЕВИ И СЕЧЕЊЕ ПАРАФИНСКИХ БЛОКОВА</vt:lpstr>
      <vt:lpstr>   МИКРОТОМИ</vt:lpstr>
      <vt:lpstr>   ВРСТЕ МИКРОТОМА</vt:lpstr>
      <vt:lpstr>1. „Rocker“   микротом</vt:lpstr>
      <vt:lpstr>   2.   Клизећи микротоми </vt:lpstr>
      <vt:lpstr>    3. Ротациони микротом </vt:lpstr>
      <vt:lpstr>   4. Микротом за смрзнуте резове </vt:lpstr>
      <vt:lpstr>   5. Ручни микротом </vt:lpstr>
      <vt:lpstr>   Обратити пажњу: </vt:lpstr>
      <vt:lpstr>   МИКРОТОМСКИ НОЖЕВИ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Сечење меких ткива Мека ткива као што су мозак, кичмена мождина и велики лимфни чворови се по  правилу  тешко  секу.  Полагано  сечење  помаже  у  редуковању  компресије  и тенденције формирања стресне линије паралелне ивици ножа.   Сечење тврдих ткива Тврда ткива као што су утерус, цервикс, тетива, кожа са длаком (нарочито животињска),  нокти,  хрскавица  и  неки  тумори,  могу  изазвати  тешкоће  у  току сечења.  Проблеми  који  се  могу  јавити  су:  велика  компресија  исечака,  неједнако сечење парафинског блока, наизменични танки и дебели резови, спадање калупа са носача и други. Калупе треба сећи клизећим микротомом и расхлађене.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МИКРОТОМИ, МИКРОТОМСКИ НОЖЕВИ И СЕЧЕЊЕ ПАРАФИНСКИХ БЛОКОВА</dc:title>
  <dc:creator>Maja Sazdanovic</dc:creator>
  <cp:lastModifiedBy>Maja Sazdanovic</cp:lastModifiedBy>
  <cp:revision>64</cp:revision>
  <dcterms:created xsi:type="dcterms:W3CDTF">2023-11-07T10:19:15Z</dcterms:created>
  <dcterms:modified xsi:type="dcterms:W3CDTF">2023-11-13T10:27:59Z</dcterms:modified>
</cp:coreProperties>
</file>